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66" r:id="rId4"/>
    <p:sldId id="275" r:id="rId5"/>
    <p:sldId id="260" r:id="rId6"/>
    <p:sldId id="261" r:id="rId7"/>
    <p:sldId id="267" r:id="rId8"/>
    <p:sldId id="265" r:id="rId9"/>
    <p:sldId id="258" r:id="rId10"/>
    <p:sldId id="270" r:id="rId11"/>
    <p:sldId id="276" r:id="rId12"/>
    <p:sldId id="264" r:id="rId13"/>
    <p:sldId id="259" r:id="rId14"/>
    <p:sldId id="262" r:id="rId15"/>
    <p:sldId id="268" r:id="rId16"/>
    <p:sldId id="277" r:id="rId17"/>
    <p:sldId id="269" r:id="rId18"/>
    <p:sldId id="289"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4"/>
    <p:restoredTop sz="96035"/>
  </p:normalViewPr>
  <p:slideViewPr>
    <p:cSldViewPr snapToGrid="0" snapToObjects="1">
      <p:cViewPr varScale="1">
        <p:scale>
          <a:sx n="118" d="100"/>
          <a:sy n="118" d="100"/>
        </p:scale>
        <p:origin x="552" y="200"/>
      </p:cViewPr>
      <p:guideLst/>
    </p:cSldViewPr>
  </p:slideViewPr>
  <p:notesTextViewPr>
    <p:cViewPr>
      <p:scale>
        <a:sx n="1" d="1"/>
        <a:sy n="1" d="1"/>
      </p:scale>
      <p:origin x="0" y="0"/>
    </p:cViewPr>
  </p:notesTextViewPr>
  <p:notesViewPr>
    <p:cSldViewPr snapToGrid="0" snapToObjects="1">
      <p:cViewPr varScale="1">
        <p:scale>
          <a:sx n="89" d="100"/>
          <a:sy n="89" d="100"/>
        </p:scale>
        <p:origin x="26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D3D96-7117-2749-9FF6-9647AC25E418}" type="datetimeFigureOut">
              <a:rPr lang="en-US" smtClean="0"/>
              <a:t>9/9/20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BFD1E-DC03-AF46-B06E-51747E6DEF1A}" type="slidenum">
              <a:rPr lang="en-US" smtClean="0"/>
              <a:t>‹#›</a:t>
            </a:fld>
            <a:endParaRPr lang="en-US"/>
          </a:p>
        </p:txBody>
      </p:sp>
    </p:spTree>
    <p:extLst>
      <p:ext uri="{BB962C8B-B14F-4D97-AF65-F5344CB8AC3E}">
        <p14:creationId xmlns:p14="http://schemas.microsoft.com/office/powerpoint/2010/main" val="259263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x.doi.org/10.1212/WNL.0b013e31826846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a:t>
            </a:r>
            <a:r>
              <a:rPr lang="en-US" dirty="0" err="1"/>
              <a:t>Cherbuin</a:t>
            </a:r>
            <a:r>
              <a:rPr lang="en-US" dirty="0"/>
              <a:t>, P. Sachdev, K. J. Anstey. </a:t>
            </a:r>
            <a:r>
              <a:rPr lang="en-US" b="1" dirty="0"/>
              <a:t>Higher normal fasting plasma glucose is associated with hippocampal atrophy: The PATH Study</a:t>
            </a:r>
            <a:r>
              <a:rPr lang="en-US" dirty="0"/>
              <a:t>. </a:t>
            </a:r>
            <a:r>
              <a:rPr lang="en-US" i="1" dirty="0"/>
              <a:t>Neurology</a:t>
            </a:r>
            <a:r>
              <a:rPr lang="en-US" dirty="0"/>
              <a:t>, 2012; 79 (10): 1019 DOI: </a:t>
            </a:r>
            <a:r>
              <a:rPr lang="en-US" dirty="0">
                <a:hlinkClick r:id="rId3"/>
              </a:rPr>
              <a:t>10.1212/WNL.0b013e31826846de</a:t>
            </a:r>
            <a:endParaRPr lang="en-US" dirty="0"/>
          </a:p>
        </p:txBody>
      </p:sp>
      <p:sp>
        <p:nvSpPr>
          <p:cNvPr id="4" name="Slide Number Placeholder 3"/>
          <p:cNvSpPr>
            <a:spLocks noGrp="1"/>
          </p:cNvSpPr>
          <p:nvPr>
            <p:ph type="sldNum" sz="quarter" idx="5"/>
          </p:nvPr>
        </p:nvSpPr>
        <p:spPr/>
        <p:txBody>
          <a:bodyPr/>
          <a:lstStyle/>
          <a:p>
            <a:fld id="{7AABFD1E-DC03-AF46-B06E-51747E6DEF1A}" type="slidenum">
              <a:rPr lang="en-US" smtClean="0"/>
              <a:t>6</a:t>
            </a:fld>
            <a:endParaRPr lang="en-US"/>
          </a:p>
        </p:txBody>
      </p:sp>
    </p:spTree>
    <p:extLst>
      <p:ext uri="{BB962C8B-B14F-4D97-AF65-F5344CB8AC3E}">
        <p14:creationId xmlns:p14="http://schemas.microsoft.com/office/powerpoint/2010/main" val="1814399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9/9/20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9/9/20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tiff"/></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1D9C-9143-1047-B561-14E8C2C4C975}"/>
              </a:ext>
            </a:extLst>
          </p:cNvPr>
          <p:cNvSpPr>
            <a:spLocks noGrp="1"/>
          </p:cNvSpPr>
          <p:nvPr>
            <p:ph type="ctrTitle"/>
          </p:nvPr>
        </p:nvSpPr>
        <p:spPr/>
        <p:txBody>
          <a:bodyPr/>
          <a:lstStyle/>
          <a:p>
            <a:r>
              <a:rPr lang="en-US" dirty="0"/>
              <a:t>Brain and sugar</a:t>
            </a:r>
          </a:p>
        </p:txBody>
      </p:sp>
      <p:sp>
        <p:nvSpPr>
          <p:cNvPr id="3" name="Subtitle 2">
            <a:extLst>
              <a:ext uri="{FF2B5EF4-FFF2-40B4-BE49-F238E27FC236}">
                <a16:creationId xmlns:a16="http://schemas.microsoft.com/office/drawing/2014/main" id="{52A1207E-AC9C-3C42-B1C4-13FCDE6EAE96}"/>
              </a:ext>
            </a:extLst>
          </p:cNvPr>
          <p:cNvSpPr>
            <a:spLocks noGrp="1"/>
          </p:cNvSpPr>
          <p:nvPr>
            <p:ph type="subTitle" idx="1"/>
          </p:nvPr>
        </p:nvSpPr>
        <p:spPr/>
        <p:txBody>
          <a:bodyPr/>
          <a:lstStyle/>
          <a:p>
            <a:r>
              <a:rPr lang="en-US" dirty="0"/>
              <a:t>Adi </a:t>
            </a:r>
            <a:r>
              <a:rPr lang="en-US" dirty="0" err="1"/>
              <a:t>benito</a:t>
            </a:r>
            <a:r>
              <a:rPr lang="en-US" dirty="0"/>
              <a:t>, M.D.</a:t>
            </a:r>
          </a:p>
          <a:p>
            <a:r>
              <a:rPr lang="en-US" dirty="0"/>
              <a:t>Suppers Board of trustee</a:t>
            </a:r>
          </a:p>
        </p:txBody>
      </p:sp>
    </p:spTree>
    <p:extLst>
      <p:ext uri="{BB962C8B-B14F-4D97-AF65-F5344CB8AC3E}">
        <p14:creationId xmlns:p14="http://schemas.microsoft.com/office/powerpoint/2010/main" val="4003912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65AC-D568-4A49-9A3D-36C7C42FE398}"/>
              </a:ext>
            </a:extLst>
          </p:cNvPr>
          <p:cNvSpPr>
            <a:spLocks noGrp="1"/>
          </p:cNvSpPr>
          <p:nvPr>
            <p:ph type="title"/>
          </p:nvPr>
        </p:nvSpPr>
        <p:spPr>
          <a:xfrm>
            <a:off x="1451579" y="628461"/>
            <a:ext cx="9603275" cy="1049235"/>
          </a:xfrm>
        </p:spPr>
        <p:txBody>
          <a:bodyPr/>
          <a:lstStyle/>
          <a:p>
            <a:r>
              <a:rPr lang="en-US" dirty="0"/>
              <a:t>Sugar in Numbers</a:t>
            </a:r>
          </a:p>
        </p:txBody>
      </p:sp>
      <p:sp>
        <p:nvSpPr>
          <p:cNvPr id="3" name="Content Placeholder 2">
            <a:extLst>
              <a:ext uri="{FF2B5EF4-FFF2-40B4-BE49-F238E27FC236}">
                <a16:creationId xmlns:a16="http://schemas.microsoft.com/office/drawing/2014/main" id="{0180DAC8-87CA-DD42-9C2F-F3621CA3A220}"/>
              </a:ext>
            </a:extLst>
          </p:cNvPr>
          <p:cNvSpPr>
            <a:spLocks noGrp="1"/>
          </p:cNvSpPr>
          <p:nvPr>
            <p:ph idx="1"/>
          </p:nvPr>
        </p:nvSpPr>
        <p:spPr/>
        <p:txBody>
          <a:bodyPr>
            <a:normAutofit lnSpcReduction="10000"/>
          </a:bodyPr>
          <a:lstStyle/>
          <a:p>
            <a:r>
              <a:rPr lang="en-US" dirty="0"/>
              <a:t>No actual recommendations for added sugars </a:t>
            </a:r>
          </a:p>
          <a:p>
            <a:r>
              <a:rPr lang="en-US" dirty="0"/>
              <a:t>Suggestions for sugar intake by the American Heart Association:</a:t>
            </a:r>
          </a:p>
          <a:p>
            <a:pPr lvl="1"/>
            <a:r>
              <a:rPr lang="en-US" dirty="0"/>
              <a:t>6 teaspoons (25 grams) per day for women </a:t>
            </a:r>
          </a:p>
          <a:p>
            <a:pPr lvl="1"/>
            <a:r>
              <a:rPr lang="en-US" dirty="0"/>
              <a:t>9 teaspoons (38 grams) for men </a:t>
            </a:r>
          </a:p>
          <a:p>
            <a:pPr lvl="1"/>
            <a:r>
              <a:rPr lang="en-US" dirty="0"/>
              <a:t>3-6 teaspoons (12-25 grams) for a child</a:t>
            </a:r>
          </a:p>
          <a:p>
            <a:r>
              <a:rPr lang="en-US" dirty="0"/>
              <a:t>Current average sugar consumption in the USA is 17 teaspoons per day</a:t>
            </a:r>
          </a:p>
          <a:p>
            <a:r>
              <a:rPr lang="en-US" dirty="0"/>
              <a:t>One 12 oz. soda contains 11 teaspoons (46.2 grams) of added sugar</a:t>
            </a:r>
          </a:p>
          <a:p>
            <a:r>
              <a:rPr lang="en-US" dirty="0"/>
              <a:t>1-2 sugary drinks per day leads to 5 extra years of aging (memory)</a:t>
            </a:r>
          </a:p>
        </p:txBody>
      </p:sp>
      <p:pic>
        <p:nvPicPr>
          <p:cNvPr id="4" name="Picture 3">
            <a:extLst>
              <a:ext uri="{FF2B5EF4-FFF2-40B4-BE49-F238E27FC236}">
                <a16:creationId xmlns:a16="http://schemas.microsoft.com/office/drawing/2014/main" id="{E399CEED-EAF9-9848-A8E7-FFBC7FA88C1E}"/>
              </a:ext>
            </a:extLst>
          </p:cNvPr>
          <p:cNvPicPr>
            <a:picLocks noChangeAspect="1"/>
          </p:cNvPicPr>
          <p:nvPr/>
        </p:nvPicPr>
        <p:blipFill>
          <a:blip r:embed="rId2"/>
          <a:stretch>
            <a:fillRect/>
          </a:stretch>
        </p:blipFill>
        <p:spPr>
          <a:xfrm>
            <a:off x="8700770" y="1786596"/>
            <a:ext cx="2528255" cy="1954442"/>
          </a:xfrm>
          <a:prstGeom prst="rect">
            <a:avLst/>
          </a:prstGeom>
        </p:spPr>
      </p:pic>
      <p:pic>
        <p:nvPicPr>
          <p:cNvPr id="6" name="Picture 5">
            <a:extLst>
              <a:ext uri="{FF2B5EF4-FFF2-40B4-BE49-F238E27FC236}">
                <a16:creationId xmlns:a16="http://schemas.microsoft.com/office/drawing/2014/main" id="{69A7142B-B543-3A44-BB29-02393C4E5DED}"/>
              </a:ext>
            </a:extLst>
          </p:cNvPr>
          <p:cNvPicPr>
            <a:picLocks noChangeAspect="1"/>
          </p:cNvPicPr>
          <p:nvPr/>
        </p:nvPicPr>
        <p:blipFill>
          <a:blip r:embed="rId3"/>
          <a:stretch>
            <a:fillRect/>
          </a:stretch>
        </p:blipFill>
        <p:spPr>
          <a:xfrm>
            <a:off x="6643309" y="61289"/>
            <a:ext cx="2610933" cy="1838121"/>
          </a:xfrm>
          <a:prstGeom prst="rect">
            <a:avLst/>
          </a:prstGeom>
        </p:spPr>
      </p:pic>
      <p:pic>
        <p:nvPicPr>
          <p:cNvPr id="9" name="Picture 8">
            <a:extLst>
              <a:ext uri="{FF2B5EF4-FFF2-40B4-BE49-F238E27FC236}">
                <a16:creationId xmlns:a16="http://schemas.microsoft.com/office/drawing/2014/main" id="{FE91C827-2B01-7341-8148-E41E84745F2F}"/>
              </a:ext>
            </a:extLst>
          </p:cNvPr>
          <p:cNvPicPr>
            <a:picLocks noChangeAspect="1"/>
          </p:cNvPicPr>
          <p:nvPr/>
        </p:nvPicPr>
        <p:blipFill>
          <a:blip r:embed="rId4"/>
          <a:stretch>
            <a:fillRect/>
          </a:stretch>
        </p:blipFill>
        <p:spPr>
          <a:xfrm>
            <a:off x="9254242" y="3970174"/>
            <a:ext cx="2837611" cy="1772556"/>
          </a:xfrm>
          <a:prstGeom prst="rect">
            <a:avLst/>
          </a:prstGeom>
        </p:spPr>
      </p:pic>
    </p:spTree>
    <p:extLst>
      <p:ext uri="{BB962C8B-B14F-4D97-AF65-F5344CB8AC3E}">
        <p14:creationId xmlns:p14="http://schemas.microsoft.com/office/powerpoint/2010/main" val="34203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7467-583D-AB42-88F9-6EE2B49BF1EF}"/>
              </a:ext>
            </a:extLst>
          </p:cNvPr>
          <p:cNvSpPr>
            <a:spLocks noGrp="1"/>
          </p:cNvSpPr>
          <p:nvPr>
            <p:ph type="title"/>
          </p:nvPr>
        </p:nvSpPr>
        <p:spPr/>
        <p:txBody>
          <a:bodyPr/>
          <a:lstStyle/>
          <a:p>
            <a:r>
              <a:rPr lang="en-US" dirty="0"/>
              <a:t>Reading food labels-if you must</a:t>
            </a:r>
            <a:br>
              <a:rPr lang="en-US" dirty="0"/>
            </a:br>
            <a:r>
              <a:rPr lang="en-US" dirty="0"/>
              <a:t>(names for added sugar)</a:t>
            </a:r>
          </a:p>
        </p:txBody>
      </p:sp>
      <p:sp>
        <p:nvSpPr>
          <p:cNvPr id="3" name="Content Placeholder 2">
            <a:extLst>
              <a:ext uri="{FF2B5EF4-FFF2-40B4-BE49-F238E27FC236}">
                <a16:creationId xmlns:a16="http://schemas.microsoft.com/office/drawing/2014/main" id="{303353FC-2A72-0849-A588-178E50A70686}"/>
              </a:ext>
            </a:extLst>
          </p:cNvPr>
          <p:cNvSpPr>
            <a:spLocks noGrp="1"/>
          </p:cNvSpPr>
          <p:nvPr>
            <p:ph idx="1"/>
          </p:nvPr>
        </p:nvSpPr>
        <p:spPr/>
        <p:txBody>
          <a:bodyPr>
            <a:normAutofit fontScale="70000" lnSpcReduction="20000"/>
          </a:bodyPr>
          <a:lstStyle/>
          <a:p>
            <a:r>
              <a:rPr lang="en-US" dirty="0"/>
              <a:t>Brown sugar</a:t>
            </a:r>
          </a:p>
          <a:p>
            <a:r>
              <a:rPr lang="en-US" dirty="0"/>
              <a:t>Corn sweetener</a:t>
            </a:r>
          </a:p>
          <a:p>
            <a:r>
              <a:rPr lang="en-US" dirty="0"/>
              <a:t>Corn syrup</a:t>
            </a:r>
          </a:p>
          <a:p>
            <a:r>
              <a:rPr lang="en-US" dirty="0"/>
              <a:t>Fruit juice concentrates</a:t>
            </a:r>
          </a:p>
          <a:p>
            <a:r>
              <a:rPr lang="en-US" dirty="0"/>
              <a:t>High-fructose corn syrup</a:t>
            </a:r>
          </a:p>
          <a:p>
            <a:r>
              <a:rPr lang="en-US" dirty="0"/>
              <a:t>Honey</a:t>
            </a:r>
          </a:p>
          <a:p>
            <a:r>
              <a:rPr lang="en-US" dirty="0"/>
              <a:t>Invert sugar</a:t>
            </a:r>
          </a:p>
          <a:p>
            <a:r>
              <a:rPr lang="en-US" dirty="0"/>
              <a:t>Malt sugar</a:t>
            </a:r>
          </a:p>
          <a:p>
            <a:r>
              <a:rPr lang="en-US" dirty="0"/>
              <a:t>Molasses</a:t>
            </a:r>
          </a:p>
          <a:p>
            <a:r>
              <a:rPr lang="en-US" dirty="0"/>
              <a:t>Syrup sugar molecules ending in "</a:t>
            </a:r>
            <a:r>
              <a:rPr lang="en-US" dirty="0" err="1"/>
              <a:t>ose</a:t>
            </a:r>
            <a:r>
              <a:rPr lang="en-US" dirty="0"/>
              <a:t>" (dextrose, fructose, glucose, lactose, maltose, sucrose).</a:t>
            </a:r>
          </a:p>
          <a:p>
            <a:endParaRPr lang="en-US" dirty="0"/>
          </a:p>
        </p:txBody>
      </p:sp>
    </p:spTree>
    <p:extLst>
      <p:ext uri="{BB962C8B-B14F-4D97-AF65-F5344CB8AC3E}">
        <p14:creationId xmlns:p14="http://schemas.microsoft.com/office/powerpoint/2010/main" val="377881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89EF-B54F-7145-A607-1E37C1DA76D4}"/>
              </a:ext>
            </a:extLst>
          </p:cNvPr>
          <p:cNvSpPr>
            <a:spLocks noGrp="1"/>
          </p:cNvSpPr>
          <p:nvPr>
            <p:ph type="title"/>
          </p:nvPr>
        </p:nvSpPr>
        <p:spPr/>
        <p:txBody>
          <a:bodyPr/>
          <a:lstStyle/>
          <a:p>
            <a:r>
              <a:rPr lang="en-US" dirty="0"/>
              <a:t>Artificial Sweeteners: A warning</a:t>
            </a:r>
          </a:p>
        </p:txBody>
      </p:sp>
      <p:sp>
        <p:nvSpPr>
          <p:cNvPr id="3" name="Content Placeholder 2">
            <a:extLst>
              <a:ext uri="{FF2B5EF4-FFF2-40B4-BE49-F238E27FC236}">
                <a16:creationId xmlns:a16="http://schemas.microsoft.com/office/drawing/2014/main" id="{DFFB3673-24F0-3F41-AAC4-35A163E8035D}"/>
              </a:ext>
            </a:extLst>
          </p:cNvPr>
          <p:cNvSpPr>
            <a:spLocks noGrp="1"/>
          </p:cNvSpPr>
          <p:nvPr>
            <p:ph idx="1"/>
          </p:nvPr>
        </p:nvSpPr>
        <p:spPr/>
        <p:txBody>
          <a:bodyPr>
            <a:normAutofit lnSpcReduction="10000"/>
          </a:bodyPr>
          <a:lstStyle/>
          <a:p>
            <a:r>
              <a:rPr lang="en-US" dirty="0"/>
              <a:t>Artificial sweeteners in diet products </a:t>
            </a:r>
          </a:p>
          <a:p>
            <a:r>
              <a:rPr lang="en-US" dirty="0"/>
              <a:t>Artificial sweeteners are sweeter than natural sweeteners but lack the calories. </a:t>
            </a:r>
          </a:p>
          <a:p>
            <a:r>
              <a:rPr lang="en-US" dirty="0"/>
              <a:t>Artificial sweeteners do not cause more weight loss compared to natural sweeteners. In some studies diet soda consumption was even associated with weight gain. </a:t>
            </a:r>
          </a:p>
          <a:p>
            <a:r>
              <a:rPr lang="en-US" dirty="0"/>
              <a:t>Artificial sweeteners do not activate food reward pathways in the same fashion as natural sweeteners. In artificial sweeteners there is a lack of calories after the sweet taste, which may result in compensatory overeating </a:t>
            </a:r>
          </a:p>
          <a:p>
            <a:r>
              <a:rPr lang="en-US" dirty="0"/>
              <a:t>Artificial sweeteners have been linked to a higher risk of stroke and dementia</a:t>
            </a:r>
          </a:p>
        </p:txBody>
      </p:sp>
    </p:spTree>
    <p:extLst>
      <p:ext uri="{BB962C8B-B14F-4D97-AF65-F5344CB8AC3E}">
        <p14:creationId xmlns:p14="http://schemas.microsoft.com/office/powerpoint/2010/main" val="345388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DD50-D789-8E4F-96BD-4347A5925A97}"/>
              </a:ext>
            </a:extLst>
          </p:cNvPr>
          <p:cNvSpPr>
            <a:spLocks noGrp="1"/>
          </p:cNvSpPr>
          <p:nvPr>
            <p:ph type="title"/>
          </p:nvPr>
        </p:nvSpPr>
        <p:spPr/>
        <p:txBody>
          <a:bodyPr/>
          <a:lstStyle/>
          <a:p>
            <a:r>
              <a:rPr lang="en-US" dirty="0"/>
              <a:t>Sugar and Cravings-Help is on the way</a:t>
            </a:r>
          </a:p>
        </p:txBody>
      </p:sp>
      <p:sp>
        <p:nvSpPr>
          <p:cNvPr id="3" name="Content Placeholder 2">
            <a:extLst>
              <a:ext uri="{FF2B5EF4-FFF2-40B4-BE49-F238E27FC236}">
                <a16:creationId xmlns:a16="http://schemas.microsoft.com/office/drawing/2014/main" id="{46870820-3B2A-B047-9B7B-88E888ED5724}"/>
              </a:ext>
            </a:extLst>
          </p:cNvPr>
          <p:cNvSpPr>
            <a:spLocks noGrp="1"/>
          </p:cNvSpPr>
          <p:nvPr>
            <p:ph idx="1"/>
          </p:nvPr>
        </p:nvSpPr>
        <p:spPr/>
        <p:txBody>
          <a:bodyPr>
            <a:normAutofit fontScale="70000" lnSpcReduction="20000"/>
          </a:bodyPr>
          <a:lstStyle/>
          <a:p>
            <a:pPr lvl="0"/>
            <a:r>
              <a:rPr lang="en-US" dirty="0"/>
              <a:t>Limit sugar to 25 grams per day (6 teaspoons) if a woman; 38 grams (9 tsp) if a man; 12-25 grams (3-6 tsp) for a child</a:t>
            </a:r>
          </a:p>
          <a:p>
            <a:pPr lvl="0"/>
            <a:r>
              <a:rPr lang="en-US" dirty="0"/>
              <a:t>Avoid artificial sweeteners</a:t>
            </a:r>
          </a:p>
          <a:p>
            <a:pPr lvl="0"/>
            <a:r>
              <a:rPr lang="en-US" dirty="0"/>
              <a:t>When eating carbohydrates (simple and rapidly broken down carbohydrates),  eat fiber and protein at the same time, to keep you feeling fuller and avoid swings in blood glucose</a:t>
            </a:r>
          </a:p>
          <a:p>
            <a:pPr lvl="0"/>
            <a:r>
              <a:rPr lang="en-US" dirty="0"/>
              <a:t>Exercise protects the brain from the effects of too much sugar; yoga increases dopamine</a:t>
            </a:r>
          </a:p>
          <a:p>
            <a:r>
              <a:rPr lang="en-US" dirty="0"/>
              <a:t>A healthy breakfast with a good amount of protein reduces cravings and increases dopamine</a:t>
            </a:r>
          </a:p>
          <a:p>
            <a:pPr fontAlgn="base"/>
            <a:r>
              <a:rPr lang="en-US" dirty="0"/>
              <a:t>Foods rich in tyrosine (a precursor to dopamine) might help: apples, bananas, berries, avocados, nuts (almonds and walnuts), lima beans, seeds (pumpkin, sunflower and sesame), beets and artichokes.</a:t>
            </a:r>
          </a:p>
          <a:p>
            <a:r>
              <a:rPr lang="en-US" dirty="0"/>
              <a:t>Find other healthier ways to stimulate the reward system (social connections)</a:t>
            </a:r>
          </a:p>
          <a:p>
            <a:r>
              <a:rPr lang="en-US" dirty="0"/>
              <a:t>Get a good night’s sleep. Recent data has shown that lack of sleep is associated with more hunger and preference for salty snacks and sweet and starchy foods.</a:t>
            </a:r>
          </a:p>
        </p:txBody>
      </p:sp>
    </p:spTree>
    <p:extLst>
      <p:ext uri="{BB962C8B-B14F-4D97-AF65-F5344CB8AC3E}">
        <p14:creationId xmlns:p14="http://schemas.microsoft.com/office/powerpoint/2010/main" val="313894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107A-557D-8C47-9DD0-9743A2DBB75A}"/>
              </a:ext>
            </a:extLst>
          </p:cNvPr>
          <p:cNvSpPr>
            <a:spLocks noGrp="1"/>
          </p:cNvSpPr>
          <p:nvPr>
            <p:ph type="title"/>
          </p:nvPr>
        </p:nvSpPr>
        <p:spPr/>
        <p:txBody>
          <a:bodyPr/>
          <a:lstStyle/>
          <a:p>
            <a:r>
              <a:rPr lang="en-US" dirty="0"/>
              <a:t>Brain reprogramming</a:t>
            </a:r>
          </a:p>
        </p:txBody>
      </p:sp>
      <p:sp>
        <p:nvSpPr>
          <p:cNvPr id="3" name="Content Placeholder 2">
            <a:extLst>
              <a:ext uri="{FF2B5EF4-FFF2-40B4-BE49-F238E27FC236}">
                <a16:creationId xmlns:a16="http://schemas.microsoft.com/office/drawing/2014/main" id="{4AF5E22E-EBD3-ED41-9163-959FDBCCCDF7}"/>
              </a:ext>
            </a:extLst>
          </p:cNvPr>
          <p:cNvSpPr>
            <a:spLocks noGrp="1"/>
          </p:cNvSpPr>
          <p:nvPr>
            <p:ph idx="1"/>
          </p:nvPr>
        </p:nvSpPr>
        <p:spPr/>
        <p:txBody>
          <a:bodyPr>
            <a:normAutofit fontScale="92500" lnSpcReduction="10000"/>
          </a:bodyPr>
          <a:lstStyle/>
          <a:p>
            <a:r>
              <a:rPr lang="en-US" dirty="0"/>
              <a:t>Our brain can be reprogrammed (neuroplasticity)</a:t>
            </a:r>
          </a:p>
          <a:p>
            <a:r>
              <a:rPr lang="en-US" dirty="0"/>
              <a:t>Inflammation might not be permanent</a:t>
            </a:r>
          </a:p>
          <a:p>
            <a:r>
              <a:rPr lang="en-US" dirty="0"/>
              <a:t>Memory can improve by decreasing the amount of sugar</a:t>
            </a:r>
          </a:p>
          <a:p>
            <a:r>
              <a:rPr lang="en-US" dirty="0"/>
              <a:t>Ensure healthy omega-3 fatty acids (Cold water fish/seafood (sardines, salmon, oysters, anchovies, mackerel), seeds and nuts (walnuts, chia, flax), grass-fed meats. eggs (pastured and enriched varieties), spinach, Brussel-sprouts, soy-beans </a:t>
            </a:r>
          </a:p>
          <a:p>
            <a:r>
              <a:rPr lang="en-US" dirty="0"/>
              <a:t>Add turmeric to foods or use as tea</a:t>
            </a:r>
          </a:p>
          <a:p>
            <a:r>
              <a:rPr lang="en-US" dirty="0"/>
              <a:t>Create new dishes </a:t>
            </a:r>
          </a:p>
          <a:p>
            <a:endParaRPr lang="en-US" dirty="0"/>
          </a:p>
        </p:txBody>
      </p:sp>
    </p:spTree>
    <p:extLst>
      <p:ext uri="{BB962C8B-B14F-4D97-AF65-F5344CB8AC3E}">
        <p14:creationId xmlns:p14="http://schemas.microsoft.com/office/powerpoint/2010/main" val="2539748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9533-9E3B-6948-8C13-16528F018DCA}"/>
              </a:ext>
            </a:extLst>
          </p:cNvPr>
          <p:cNvSpPr>
            <a:spLocks noGrp="1"/>
          </p:cNvSpPr>
          <p:nvPr>
            <p:ph type="title"/>
          </p:nvPr>
        </p:nvSpPr>
        <p:spPr/>
        <p:txBody>
          <a:bodyPr/>
          <a:lstStyle/>
          <a:p>
            <a:r>
              <a:rPr lang="en-US" dirty="0"/>
              <a:t>Sugar Cravings-Help is on the way (cont.)</a:t>
            </a:r>
          </a:p>
        </p:txBody>
      </p:sp>
      <p:sp>
        <p:nvSpPr>
          <p:cNvPr id="3" name="Content Placeholder 2">
            <a:extLst>
              <a:ext uri="{FF2B5EF4-FFF2-40B4-BE49-F238E27FC236}">
                <a16:creationId xmlns:a16="http://schemas.microsoft.com/office/drawing/2014/main" id="{85243CC0-9376-D640-B59F-D6AA47CFCF2E}"/>
              </a:ext>
            </a:extLst>
          </p:cNvPr>
          <p:cNvSpPr>
            <a:spLocks noGrp="1"/>
          </p:cNvSpPr>
          <p:nvPr>
            <p:ph idx="1"/>
          </p:nvPr>
        </p:nvSpPr>
        <p:spPr/>
        <p:txBody>
          <a:bodyPr/>
          <a:lstStyle/>
          <a:p>
            <a:pPr lvl="0"/>
            <a:r>
              <a:rPr lang="en-US" dirty="0"/>
              <a:t>Introduce bitter foods such as arugula, broccoli rabe, endive, escarole, radicchio and dandelion. If these are unappealing to you, </a:t>
            </a:r>
            <a:r>
              <a:rPr lang="en-US" dirty="0" err="1"/>
              <a:t>gymnema</a:t>
            </a:r>
            <a:r>
              <a:rPr lang="en-US" dirty="0"/>
              <a:t> is an herb that can be used as a supplement to curb sugar cravings. Sour foods might help as well (hibiscus tea-minus the sugar-, pickles, lemon).</a:t>
            </a:r>
          </a:p>
          <a:p>
            <a:r>
              <a:rPr lang="en-US" dirty="0"/>
              <a:t>Eat foods rich in GABA, such as cruciferous vegetables, peas (sprouted better), tomatoes, spinach, mushrooms (shiitake), sprouted grains and beans (adzuki), brown rice, oats, barley, and chestnuts.  Also, enjoy fermented foods such as kefir, yogurt, miso, tempeh, kombucha and white teas rich in GABA</a:t>
            </a:r>
          </a:p>
        </p:txBody>
      </p:sp>
    </p:spTree>
    <p:extLst>
      <p:ext uri="{BB962C8B-B14F-4D97-AF65-F5344CB8AC3E}">
        <p14:creationId xmlns:p14="http://schemas.microsoft.com/office/powerpoint/2010/main" val="4155601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E987-77CD-D041-A53B-BC34999CD1E8}"/>
              </a:ext>
            </a:extLst>
          </p:cNvPr>
          <p:cNvSpPr>
            <a:spLocks noGrp="1"/>
          </p:cNvSpPr>
          <p:nvPr>
            <p:ph type="title"/>
          </p:nvPr>
        </p:nvSpPr>
        <p:spPr/>
        <p:txBody>
          <a:bodyPr/>
          <a:lstStyle/>
          <a:p>
            <a:r>
              <a:rPr lang="en-US" dirty="0"/>
              <a:t>Ketogenic diet</a:t>
            </a:r>
          </a:p>
        </p:txBody>
      </p:sp>
      <p:sp>
        <p:nvSpPr>
          <p:cNvPr id="3" name="Content Placeholder 2">
            <a:extLst>
              <a:ext uri="{FF2B5EF4-FFF2-40B4-BE49-F238E27FC236}">
                <a16:creationId xmlns:a16="http://schemas.microsoft.com/office/drawing/2014/main" id="{564AD66E-9F2F-DB44-9414-DB3EB8C489DB}"/>
              </a:ext>
            </a:extLst>
          </p:cNvPr>
          <p:cNvSpPr>
            <a:spLocks noGrp="1"/>
          </p:cNvSpPr>
          <p:nvPr>
            <p:ph idx="1"/>
          </p:nvPr>
        </p:nvSpPr>
        <p:spPr/>
        <p:txBody>
          <a:bodyPr>
            <a:normAutofit fontScale="62500" lnSpcReduction="20000"/>
          </a:bodyPr>
          <a:lstStyle/>
          <a:p>
            <a:r>
              <a:rPr lang="en-US" dirty="0"/>
              <a:t>Mimics starvation</a:t>
            </a:r>
          </a:p>
          <a:p>
            <a:r>
              <a:rPr lang="en-US" dirty="0"/>
              <a:t>80-90% fat, normal protein, low carbohydrates (4:1 </a:t>
            </a:r>
            <a:r>
              <a:rPr lang="en-US" dirty="0" err="1"/>
              <a:t>fat:protein</a:t>
            </a:r>
            <a:r>
              <a:rPr lang="en-US" dirty="0"/>
              <a:t>; with variations 3:1; MCT; modified Atkins; low-glycemic index diet)</a:t>
            </a:r>
          </a:p>
          <a:p>
            <a:r>
              <a:rPr lang="en-US" dirty="0"/>
              <a:t>Fasting and starvation make the body produce ketones, which can enter the brain</a:t>
            </a:r>
          </a:p>
          <a:p>
            <a:r>
              <a:rPr lang="en-US" dirty="0"/>
              <a:t>Neuroprotective</a:t>
            </a:r>
          </a:p>
          <a:p>
            <a:pPr lvl="1"/>
            <a:r>
              <a:rPr lang="en-US" dirty="0"/>
              <a:t>Drug-resistant epilepsy in children (good data)</a:t>
            </a:r>
          </a:p>
          <a:p>
            <a:pPr lvl="1"/>
            <a:r>
              <a:rPr lang="en-US" dirty="0"/>
              <a:t>Traumatic brain injury?</a:t>
            </a:r>
          </a:p>
          <a:p>
            <a:pPr lvl="1"/>
            <a:r>
              <a:rPr lang="en-US" dirty="0"/>
              <a:t>Alzheimer’s disease (some data of MCT added to a normal diet)</a:t>
            </a:r>
          </a:p>
          <a:p>
            <a:pPr lvl="1"/>
            <a:r>
              <a:rPr lang="en-US" dirty="0"/>
              <a:t>Parkinson’s disease, stroke, ALS (preliminary data promising)</a:t>
            </a:r>
          </a:p>
          <a:p>
            <a:r>
              <a:rPr lang="en-US" dirty="0"/>
              <a:t>Side effects:</a:t>
            </a:r>
          </a:p>
          <a:p>
            <a:pPr lvl="1"/>
            <a:r>
              <a:rPr lang="en-US" dirty="0"/>
              <a:t>Short term: Constipation, dehydration, vomiting, nausea, low blood sugar</a:t>
            </a:r>
          </a:p>
          <a:p>
            <a:pPr lvl="1"/>
            <a:r>
              <a:rPr lang="en-US" dirty="0"/>
              <a:t>Long term: kidney stones, bone fractures, high cholesterol</a:t>
            </a:r>
          </a:p>
          <a:p>
            <a:r>
              <a:rPr lang="en-US" dirty="0"/>
              <a:t>Consider an intermittent schedule</a:t>
            </a:r>
          </a:p>
          <a:p>
            <a:endParaRPr lang="en-US" dirty="0"/>
          </a:p>
        </p:txBody>
      </p:sp>
    </p:spTree>
    <p:extLst>
      <p:ext uri="{BB962C8B-B14F-4D97-AF65-F5344CB8AC3E}">
        <p14:creationId xmlns:p14="http://schemas.microsoft.com/office/powerpoint/2010/main" val="73945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B369-27C4-B144-B00E-5911414312E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9F9EFB2-FFB3-4D43-B863-36B3E9211FE7}"/>
              </a:ext>
            </a:extLst>
          </p:cNvPr>
          <p:cNvSpPr>
            <a:spLocks noGrp="1"/>
          </p:cNvSpPr>
          <p:nvPr>
            <p:ph idx="1"/>
          </p:nvPr>
        </p:nvSpPr>
        <p:spPr/>
        <p:txBody>
          <a:bodyPr/>
          <a:lstStyle/>
          <a:p>
            <a:r>
              <a:rPr lang="en-US" dirty="0"/>
              <a:t>Our brain needs nutrients including healthy sugars, but not added sugars</a:t>
            </a:r>
          </a:p>
          <a:p>
            <a:r>
              <a:rPr lang="en-US" dirty="0"/>
              <a:t>Sugar in excess creates hunger, cravings for more sugar and is toxic to the brain</a:t>
            </a:r>
          </a:p>
          <a:p>
            <a:r>
              <a:rPr lang="en-US" dirty="0"/>
              <a:t>Sugar in excess leads to brain shrinkage and dementia and is associated with depression</a:t>
            </a:r>
          </a:p>
          <a:p>
            <a:r>
              <a:rPr lang="en-US" dirty="0"/>
              <a:t>Sugary foods create a rollercoaster of sugar levels and mood changes (anxiety, irritability)</a:t>
            </a:r>
          </a:p>
          <a:p>
            <a:r>
              <a:rPr lang="en-US" dirty="0"/>
              <a:t>Eat healthy carbohydrates, ensure enough fiber and protein (including at breakfast)</a:t>
            </a:r>
          </a:p>
          <a:p>
            <a:r>
              <a:rPr lang="en-US" dirty="0"/>
              <a:t>Use food as medicine (high in Dopamine and high in GABA)</a:t>
            </a:r>
          </a:p>
          <a:p>
            <a:r>
              <a:rPr lang="en-US" dirty="0"/>
              <a:t>Exercise/yoga, sleep and social connections equally important</a:t>
            </a:r>
          </a:p>
          <a:p>
            <a:pPr marL="0" indent="0">
              <a:buNone/>
            </a:pPr>
            <a:endParaRPr lang="en-US" dirty="0"/>
          </a:p>
        </p:txBody>
      </p:sp>
    </p:spTree>
    <p:extLst>
      <p:ext uri="{BB962C8B-B14F-4D97-AF65-F5344CB8AC3E}">
        <p14:creationId xmlns:p14="http://schemas.microsoft.com/office/powerpoint/2010/main" val="1473465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F7F4-0FE4-5F4E-903C-08404298144A}"/>
              </a:ext>
            </a:extLst>
          </p:cNvPr>
          <p:cNvSpPr>
            <a:spLocks noGrp="1"/>
          </p:cNvSpPr>
          <p:nvPr>
            <p:ph type="title"/>
          </p:nvPr>
        </p:nvSpPr>
        <p:spPr>
          <a:xfrm>
            <a:off x="839788" y="365125"/>
            <a:ext cx="10515600" cy="647701"/>
          </a:xfrm>
        </p:spPr>
        <p:txBody>
          <a:bodyPr>
            <a:normAutofit/>
          </a:bodyPr>
          <a:lstStyle/>
          <a:p>
            <a:pPr algn="ctr"/>
            <a:r>
              <a:rPr lang="en-US" dirty="0"/>
              <a:t>The Problem with Fructose</a:t>
            </a:r>
          </a:p>
        </p:txBody>
      </p:sp>
      <p:pic>
        <p:nvPicPr>
          <p:cNvPr id="4" name="Content Placeholder 3">
            <a:extLst>
              <a:ext uri="{FF2B5EF4-FFF2-40B4-BE49-F238E27FC236}">
                <a16:creationId xmlns:a16="http://schemas.microsoft.com/office/drawing/2014/main" id="{A5EC11FA-01C0-2E48-9271-7A11920C6141}"/>
              </a:ext>
            </a:extLst>
          </p:cNvPr>
          <p:cNvPicPr>
            <a:picLocks noGrp="1" noChangeAspect="1"/>
          </p:cNvPicPr>
          <p:nvPr>
            <p:ph sz="half" idx="2"/>
          </p:nvPr>
        </p:nvPicPr>
        <p:blipFill>
          <a:blip r:embed="rId2"/>
          <a:stretch>
            <a:fillRect/>
          </a:stretch>
        </p:blipFill>
        <p:spPr>
          <a:xfrm>
            <a:off x="214131" y="881743"/>
            <a:ext cx="4151187" cy="4935102"/>
          </a:xfrm>
          <a:prstGeom prst="rect">
            <a:avLst/>
          </a:prstGeom>
        </p:spPr>
      </p:pic>
      <p:pic>
        <p:nvPicPr>
          <p:cNvPr id="9" name="Picture 8">
            <a:extLst>
              <a:ext uri="{FF2B5EF4-FFF2-40B4-BE49-F238E27FC236}">
                <a16:creationId xmlns:a16="http://schemas.microsoft.com/office/drawing/2014/main" id="{F0E0D7AF-44B9-3B4C-8A94-B8D6F5462F37}"/>
              </a:ext>
            </a:extLst>
          </p:cNvPr>
          <p:cNvPicPr>
            <a:picLocks noChangeAspect="1"/>
          </p:cNvPicPr>
          <p:nvPr/>
        </p:nvPicPr>
        <p:blipFill>
          <a:blip r:embed="rId3"/>
          <a:stretch>
            <a:fillRect/>
          </a:stretch>
        </p:blipFill>
        <p:spPr>
          <a:xfrm>
            <a:off x="8362462" y="1012826"/>
            <a:ext cx="3373281" cy="4267200"/>
          </a:xfrm>
          <a:prstGeom prst="rect">
            <a:avLst/>
          </a:prstGeom>
        </p:spPr>
      </p:pic>
      <p:pic>
        <p:nvPicPr>
          <p:cNvPr id="11" name="Picture 10">
            <a:extLst>
              <a:ext uri="{FF2B5EF4-FFF2-40B4-BE49-F238E27FC236}">
                <a16:creationId xmlns:a16="http://schemas.microsoft.com/office/drawing/2014/main" id="{A840E062-1506-5242-86DF-F258ADF6505D}"/>
              </a:ext>
            </a:extLst>
          </p:cNvPr>
          <p:cNvPicPr>
            <a:picLocks noChangeAspect="1"/>
          </p:cNvPicPr>
          <p:nvPr/>
        </p:nvPicPr>
        <p:blipFill>
          <a:blip r:embed="rId4"/>
          <a:stretch>
            <a:fillRect/>
          </a:stretch>
        </p:blipFill>
        <p:spPr>
          <a:xfrm>
            <a:off x="4365318" y="2287753"/>
            <a:ext cx="3461363" cy="2282493"/>
          </a:xfrm>
          <a:prstGeom prst="rect">
            <a:avLst/>
          </a:prstGeom>
        </p:spPr>
      </p:pic>
      <p:sp>
        <p:nvSpPr>
          <p:cNvPr id="12" name="TextBox 11">
            <a:extLst>
              <a:ext uri="{FF2B5EF4-FFF2-40B4-BE49-F238E27FC236}">
                <a16:creationId xmlns:a16="http://schemas.microsoft.com/office/drawing/2014/main" id="{9FDBA511-48E9-DC46-A599-B38EDD1445AF}"/>
              </a:ext>
            </a:extLst>
          </p:cNvPr>
          <p:cNvSpPr txBox="1"/>
          <p:nvPr/>
        </p:nvSpPr>
        <p:spPr>
          <a:xfrm>
            <a:off x="4757057" y="1230086"/>
            <a:ext cx="290648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Quantity (25-40 g/d)</a:t>
            </a:r>
          </a:p>
          <a:p>
            <a:pPr marL="285750" indent="-285750">
              <a:buFont typeface="Arial" panose="020B0604020202020204" pitchFamily="34" charset="0"/>
              <a:buChar char="•"/>
            </a:pPr>
            <a:r>
              <a:rPr lang="en-US" dirty="0"/>
              <a:t>Content</a:t>
            </a:r>
          </a:p>
          <a:p>
            <a:pPr marL="285750" indent="-285750">
              <a:buFont typeface="Arial" panose="020B0604020202020204" pitchFamily="34" charset="0"/>
              <a:buChar char="•"/>
            </a:pPr>
            <a:r>
              <a:rPr lang="en-US" dirty="0"/>
              <a:t>Undisclosed in labels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3692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16BC-068E-624A-9E37-738A8453CCD7}"/>
              </a:ext>
            </a:extLst>
          </p:cNvPr>
          <p:cNvSpPr>
            <a:spLocks noGrp="1"/>
          </p:cNvSpPr>
          <p:nvPr>
            <p:ph type="title"/>
          </p:nvPr>
        </p:nvSpPr>
        <p:spPr>
          <a:xfrm>
            <a:off x="1444671" y="533400"/>
            <a:ext cx="3273099" cy="2035629"/>
          </a:xfrm>
        </p:spPr>
        <p:txBody>
          <a:bodyPr/>
          <a:lstStyle/>
          <a:p>
            <a:r>
              <a:rPr lang="en-US" dirty="0"/>
              <a:t>Fructose and Fiber in Fruits and vegetables</a:t>
            </a:r>
          </a:p>
        </p:txBody>
      </p:sp>
      <p:pic>
        <p:nvPicPr>
          <p:cNvPr id="4" name="Content Placeholder 3">
            <a:extLst>
              <a:ext uri="{FF2B5EF4-FFF2-40B4-BE49-F238E27FC236}">
                <a16:creationId xmlns:a16="http://schemas.microsoft.com/office/drawing/2014/main" id="{916FFDC9-4BE4-3E46-ACAE-EED633D985B4}"/>
              </a:ext>
            </a:extLst>
          </p:cNvPr>
          <p:cNvPicPr>
            <a:picLocks noGrp="1" noChangeAspect="1"/>
          </p:cNvPicPr>
          <p:nvPr>
            <p:ph idx="1"/>
          </p:nvPr>
        </p:nvPicPr>
        <p:blipFill rotWithShape="1">
          <a:blip r:embed="rId2"/>
          <a:stretch/>
        </p:blipFill>
        <p:spPr>
          <a:xfrm>
            <a:off x="5872964" y="798513"/>
            <a:ext cx="4354497" cy="4659312"/>
          </a:xfrm>
          <a:prstGeom prst="rect">
            <a:avLst/>
          </a:prstGeom>
        </p:spPr>
      </p:pic>
      <p:sp>
        <p:nvSpPr>
          <p:cNvPr id="5" name="Text Placeholder 4">
            <a:extLst>
              <a:ext uri="{FF2B5EF4-FFF2-40B4-BE49-F238E27FC236}">
                <a16:creationId xmlns:a16="http://schemas.microsoft.com/office/drawing/2014/main" id="{EE733D64-27E0-0946-BB5D-F3189F0399D2}"/>
              </a:ext>
            </a:extLst>
          </p:cNvPr>
          <p:cNvSpPr>
            <a:spLocks noGrp="1"/>
          </p:cNvSpPr>
          <p:nvPr>
            <p:ph type="body" sz="half" idx="2"/>
          </p:nvPr>
        </p:nvSpPr>
        <p:spPr>
          <a:xfrm>
            <a:off x="1444671" y="3145971"/>
            <a:ext cx="3275013" cy="2928258"/>
          </a:xfrm>
        </p:spPr>
        <p:txBody>
          <a:bodyPr>
            <a:normAutofit fontScale="77500" lnSpcReduction="20000"/>
          </a:bodyPr>
          <a:lstStyle/>
          <a:p>
            <a:pPr marL="285750" indent="-285750">
              <a:buFontTx/>
              <a:buChar char="-"/>
            </a:pPr>
            <a:r>
              <a:rPr lang="en-US" dirty="0"/>
              <a:t>Note that foods on the lower part of the screen have lower fructose and foods on the right part of the graph have more fiber</a:t>
            </a:r>
          </a:p>
          <a:p>
            <a:pPr marL="285750" indent="-285750">
              <a:buFontTx/>
              <a:buChar char="-"/>
            </a:pPr>
            <a:r>
              <a:rPr lang="en-US" dirty="0"/>
              <a:t>So, ideally eat foods on the lower part and to the right (avocado is the winner!)</a:t>
            </a:r>
          </a:p>
          <a:p>
            <a:pPr marL="285750" indent="-285750">
              <a:buFontTx/>
              <a:buChar char="-"/>
            </a:pPr>
            <a:r>
              <a:rPr lang="en-US" dirty="0"/>
              <a:t>Even at its highest amount of fructose, grapes do not pack as much fructose as fruit juices or sodas, </a:t>
            </a:r>
          </a:p>
          <a:p>
            <a:pPr marL="285750" indent="-285750">
              <a:buFontTx/>
              <a:buChar char="-"/>
            </a:pPr>
            <a:r>
              <a:rPr lang="en-US" dirty="0"/>
              <a:t>Although you might see as much fructose (or more) in one cup of pears as in a slice of pie as; fruits have the added benefit of minerals, vitamins, </a:t>
            </a:r>
            <a:r>
              <a:rPr lang="en-US" dirty="0" err="1"/>
              <a:t>fand</a:t>
            </a:r>
            <a:r>
              <a:rPr lang="en-US" dirty="0"/>
              <a:t> </a:t>
            </a:r>
            <a:r>
              <a:rPr lang="en-US"/>
              <a:t>anti-inflammatory compounds. </a:t>
            </a:r>
            <a:endParaRPr lang="en-US" dirty="0"/>
          </a:p>
        </p:txBody>
      </p:sp>
    </p:spTree>
    <p:extLst>
      <p:ext uri="{BB962C8B-B14F-4D97-AF65-F5344CB8AC3E}">
        <p14:creationId xmlns:p14="http://schemas.microsoft.com/office/powerpoint/2010/main" val="108476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C755-7C7B-914C-9C86-45630E82102B}"/>
              </a:ext>
            </a:extLst>
          </p:cNvPr>
          <p:cNvSpPr>
            <a:spLocks noGrp="1"/>
          </p:cNvSpPr>
          <p:nvPr>
            <p:ph type="title"/>
          </p:nvPr>
        </p:nvSpPr>
        <p:spPr/>
        <p:txBody>
          <a:bodyPr/>
          <a:lstStyle/>
          <a:p>
            <a:r>
              <a:rPr lang="en-US" dirty="0"/>
              <a:t>Concepts to explore</a:t>
            </a:r>
          </a:p>
        </p:txBody>
      </p:sp>
      <p:sp>
        <p:nvSpPr>
          <p:cNvPr id="3" name="Content Placeholder 2">
            <a:extLst>
              <a:ext uri="{FF2B5EF4-FFF2-40B4-BE49-F238E27FC236}">
                <a16:creationId xmlns:a16="http://schemas.microsoft.com/office/drawing/2014/main" id="{42264AC8-08E6-314C-9D84-00F60DD881CD}"/>
              </a:ext>
            </a:extLst>
          </p:cNvPr>
          <p:cNvSpPr>
            <a:spLocks noGrp="1"/>
          </p:cNvSpPr>
          <p:nvPr>
            <p:ph idx="1"/>
          </p:nvPr>
        </p:nvSpPr>
        <p:spPr/>
        <p:txBody>
          <a:bodyPr/>
          <a:lstStyle/>
          <a:p>
            <a:r>
              <a:rPr lang="en-US" dirty="0"/>
              <a:t>Introduction</a:t>
            </a:r>
          </a:p>
          <a:p>
            <a:r>
              <a:rPr lang="en-US" dirty="0"/>
              <a:t>Sugar effect on brain function</a:t>
            </a:r>
          </a:p>
          <a:p>
            <a:r>
              <a:rPr lang="en-US" dirty="0"/>
              <a:t>Sugar effect on mood </a:t>
            </a:r>
          </a:p>
          <a:p>
            <a:r>
              <a:rPr lang="en-US" dirty="0"/>
              <a:t>Sugar and cravings</a:t>
            </a:r>
          </a:p>
          <a:p>
            <a:r>
              <a:rPr lang="en-US" dirty="0"/>
              <a:t>Sugar toxicity</a:t>
            </a:r>
          </a:p>
          <a:p>
            <a:r>
              <a:rPr lang="en-US" dirty="0"/>
              <a:t>Artificial sweeteners</a:t>
            </a:r>
          </a:p>
          <a:p>
            <a:r>
              <a:rPr lang="en-US" dirty="0"/>
              <a:t>Strategies</a:t>
            </a:r>
          </a:p>
          <a:p>
            <a:endParaRPr lang="en-US" dirty="0"/>
          </a:p>
        </p:txBody>
      </p:sp>
    </p:spTree>
    <p:extLst>
      <p:ext uri="{BB962C8B-B14F-4D97-AF65-F5344CB8AC3E}">
        <p14:creationId xmlns:p14="http://schemas.microsoft.com/office/powerpoint/2010/main" val="51174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11E8-7793-644F-986D-E95C6E161869}"/>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6AC8EC7-4483-024E-8093-4628E5886797}"/>
              </a:ext>
            </a:extLst>
          </p:cNvPr>
          <p:cNvSpPr>
            <a:spLocks noGrp="1"/>
          </p:cNvSpPr>
          <p:nvPr>
            <p:ph idx="1"/>
          </p:nvPr>
        </p:nvSpPr>
        <p:spPr/>
        <p:txBody>
          <a:bodyPr>
            <a:normAutofit fontScale="85000" lnSpcReduction="20000"/>
          </a:bodyPr>
          <a:lstStyle/>
          <a:p>
            <a:r>
              <a:rPr lang="en-US" dirty="0"/>
              <a:t>Our brains need fuel for functioning; this fuel comes from protein, healthy fats, and carbohydrates (sugars).  </a:t>
            </a:r>
          </a:p>
          <a:p>
            <a:r>
              <a:rPr lang="en-US" dirty="0"/>
              <a:t>Carbohydrates turn into glucose (blood sugar) to fuel our brain; and are a great source of energy and some neuroactive compounds (e.g., glutamate, aspartate, glycine, D-serine).</a:t>
            </a:r>
          </a:p>
          <a:p>
            <a:r>
              <a:rPr lang="en-US" dirty="0"/>
              <a:t>Not all carbohydrates are created equal:</a:t>
            </a:r>
          </a:p>
          <a:p>
            <a:pPr lvl="1"/>
            <a:r>
              <a:rPr lang="en-US" dirty="0"/>
              <a:t>Simple carbohydrates such as sweet and processed foods with added sugar (including table sugar, HCFS, honey and others) are rapidly digested/broken down into glucose (and also into fructose)</a:t>
            </a:r>
          </a:p>
          <a:p>
            <a:pPr lvl="1"/>
            <a:r>
              <a:rPr lang="en-US" dirty="0"/>
              <a:t>Complex carbohydrates include those that are rapidly digested/broken down (white bread, potatoes, white rice, bananas, pasta) and those slowly digested or not digested at all (whole grains, beans/legumes, non-starchy vegetables such as broccoli, Brussel sprouts and kale, bell pepper, raw spinach, zucchini, asparagus). </a:t>
            </a:r>
          </a:p>
          <a:p>
            <a:r>
              <a:rPr lang="en-US" dirty="0"/>
              <a:t>In conclusion: our brain needs carbohydrates, not added sugars</a:t>
            </a:r>
          </a:p>
        </p:txBody>
      </p:sp>
      <p:pic>
        <p:nvPicPr>
          <p:cNvPr id="6" name="Picture 5">
            <a:extLst>
              <a:ext uri="{FF2B5EF4-FFF2-40B4-BE49-F238E27FC236}">
                <a16:creationId xmlns:a16="http://schemas.microsoft.com/office/drawing/2014/main" id="{6D183C93-A450-6B49-A7B5-52F83EA5872E}"/>
              </a:ext>
            </a:extLst>
          </p:cNvPr>
          <p:cNvPicPr>
            <a:picLocks noChangeAspect="1"/>
          </p:cNvPicPr>
          <p:nvPr/>
        </p:nvPicPr>
        <p:blipFill>
          <a:blip r:embed="rId2"/>
          <a:stretch>
            <a:fillRect/>
          </a:stretch>
        </p:blipFill>
        <p:spPr>
          <a:xfrm>
            <a:off x="8730828" y="161979"/>
            <a:ext cx="2324026" cy="1853753"/>
          </a:xfrm>
          <a:prstGeom prst="rect">
            <a:avLst/>
          </a:prstGeom>
        </p:spPr>
      </p:pic>
    </p:spTree>
    <p:extLst>
      <p:ext uri="{BB962C8B-B14F-4D97-AF65-F5344CB8AC3E}">
        <p14:creationId xmlns:p14="http://schemas.microsoft.com/office/powerpoint/2010/main" val="271636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36A19-1D89-A44D-A315-DB72384AAFBB}"/>
              </a:ext>
            </a:extLst>
          </p:cNvPr>
          <p:cNvSpPr>
            <a:spLocks noGrp="1"/>
          </p:cNvSpPr>
          <p:nvPr>
            <p:ph type="title"/>
          </p:nvPr>
        </p:nvSpPr>
        <p:spPr/>
        <p:txBody>
          <a:bodyPr/>
          <a:lstStyle/>
          <a:p>
            <a:r>
              <a:rPr lang="en-US" dirty="0"/>
              <a:t>Sweet foods/simple carbohydrates</a:t>
            </a:r>
          </a:p>
        </p:txBody>
      </p:sp>
      <p:sp>
        <p:nvSpPr>
          <p:cNvPr id="3" name="Content Placeholder 2">
            <a:extLst>
              <a:ext uri="{FF2B5EF4-FFF2-40B4-BE49-F238E27FC236}">
                <a16:creationId xmlns:a16="http://schemas.microsoft.com/office/drawing/2014/main" id="{A2891166-3CF3-8249-9A48-FCBFAE2C5744}"/>
              </a:ext>
            </a:extLst>
          </p:cNvPr>
          <p:cNvSpPr>
            <a:spLocks noGrp="1"/>
          </p:cNvSpPr>
          <p:nvPr>
            <p:ph idx="1"/>
          </p:nvPr>
        </p:nvSpPr>
        <p:spPr/>
        <p:txBody>
          <a:bodyPr>
            <a:normAutofit/>
          </a:bodyPr>
          <a:lstStyle/>
          <a:p>
            <a:r>
              <a:rPr lang="en-US" dirty="0"/>
              <a:t>Our brains have learned that sweet foods are rarely toxic </a:t>
            </a:r>
          </a:p>
          <a:p>
            <a:r>
              <a:rPr lang="en-US" dirty="0"/>
              <a:t>Sweet foods trigger our brains to activate the brain “reward” system by releasing dopamine which makes us look for/want sweet foods and give us a rewarding feeling (we feel good)</a:t>
            </a:r>
          </a:p>
          <a:p>
            <a:r>
              <a:rPr lang="en-US" dirty="0"/>
              <a:t>Overtime this reward system needs more sweets in order to get the same response</a:t>
            </a:r>
          </a:p>
          <a:p>
            <a:r>
              <a:rPr lang="en-US" dirty="0"/>
              <a:t>To suppress the urge to eat more sweets, our brain impulse control must work properly by releasing GABA</a:t>
            </a:r>
          </a:p>
        </p:txBody>
      </p:sp>
      <p:pic>
        <p:nvPicPr>
          <p:cNvPr id="4" name="Picture 3">
            <a:extLst>
              <a:ext uri="{FF2B5EF4-FFF2-40B4-BE49-F238E27FC236}">
                <a16:creationId xmlns:a16="http://schemas.microsoft.com/office/drawing/2014/main" id="{729C843D-3DAE-FD42-8ED4-688D7769E307}"/>
              </a:ext>
            </a:extLst>
          </p:cNvPr>
          <p:cNvPicPr>
            <a:picLocks noChangeAspect="1"/>
          </p:cNvPicPr>
          <p:nvPr/>
        </p:nvPicPr>
        <p:blipFill>
          <a:blip r:embed="rId2"/>
          <a:stretch>
            <a:fillRect/>
          </a:stretch>
        </p:blipFill>
        <p:spPr>
          <a:xfrm>
            <a:off x="10114241" y="129826"/>
            <a:ext cx="1252359" cy="1885906"/>
          </a:xfrm>
          <a:prstGeom prst="rect">
            <a:avLst/>
          </a:prstGeom>
        </p:spPr>
      </p:pic>
    </p:spTree>
    <p:extLst>
      <p:ext uri="{BB962C8B-B14F-4D97-AF65-F5344CB8AC3E}">
        <p14:creationId xmlns:p14="http://schemas.microsoft.com/office/powerpoint/2010/main" val="4133751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1521-4005-7E43-8905-19F899246071}"/>
              </a:ext>
            </a:extLst>
          </p:cNvPr>
          <p:cNvSpPr>
            <a:spLocks noGrp="1"/>
          </p:cNvSpPr>
          <p:nvPr>
            <p:ph type="title"/>
          </p:nvPr>
        </p:nvSpPr>
        <p:spPr/>
        <p:txBody>
          <a:bodyPr/>
          <a:lstStyle/>
          <a:p>
            <a:r>
              <a:rPr lang="en-US" dirty="0"/>
              <a:t>Sugar and Cravings/hunger</a:t>
            </a:r>
          </a:p>
        </p:txBody>
      </p:sp>
      <p:sp>
        <p:nvSpPr>
          <p:cNvPr id="3" name="Content Placeholder 2">
            <a:extLst>
              <a:ext uri="{FF2B5EF4-FFF2-40B4-BE49-F238E27FC236}">
                <a16:creationId xmlns:a16="http://schemas.microsoft.com/office/drawing/2014/main" id="{D0DCE72D-9DA0-F242-8C48-21D481227A66}"/>
              </a:ext>
            </a:extLst>
          </p:cNvPr>
          <p:cNvSpPr>
            <a:spLocks noGrp="1"/>
          </p:cNvSpPr>
          <p:nvPr>
            <p:ph idx="1"/>
          </p:nvPr>
        </p:nvSpPr>
        <p:spPr/>
        <p:txBody>
          <a:bodyPr>
            <a:normAutofit/>
          </a:bodyPr>
          <a:lstStyle/>
          <a:p>
            <a:r>
              <a:rPr lang="en-US" dirty="0"/>
              <a:t>A diet high in sugar blocks the impulse control center of the brain</a:t>
            </a:r>
          </a:p>
          <a:p>
            <a:pPr lvl="0"/>
            <a:r>
              <a:rPr lang="en-US" dirty="0"/>
              <a:t>Sugary foods and drinks, white bread and other rapidly broken down carbohydrates can cause abrupt spikes and falls in blood sugar and stimulate brain centers involved in hunger and cravings. </a:t>
            </a:r>
          </a:p>
          <a:p>
            <a:r>
              <a:rPr lang="en-US" dirty="0"/>
              <a:t>When our blood sugar levels drop we lose our ability to control desire and feel an increased urge to eat.</a:t>
            </a:r>
          </a:p>
        </p:txBody>
      </p:sp>
      <p:pic>
        <p:nvPicPr>
          <p:cNvPr id="4" name="Picture 3">
            <a:extLst>
              <a:ext uri="{FF2B5EF4-FFF2-40B4-BE49-F238E27FC236}">
                <a16:creationId xmlns:a16="http://schemas.microsoft.com/office/drawing/2014/main" id="{FACFE6DE-2A2C-A74B-A812-472DA706B4FD}"/>
              </a:ext>
            </a:extLst>
          </p:cNvPr>
          <p:cNvPicPr>
            <a:picLocks noChangeAspect="1"/>
          </p:cNvPicPr>
          <p:nvPr/>
        </p:nvPicPr>
        <p:blipFill>
          <a:blip r:embed="rId2"/>
          <a:stretch>
            <a:fillRect/>
          </a:stretch>
        </p:blipFill>
        <p:spPr>
          <a:xfrm>
            <a:off x="8178782" y="402771"/>
            <a:ext cx="2480146" cy="1255770"/>
          </a:xfrm>
          <a:prstGeom prst="rect">
            <a:avLst/>
          </a:prstGeom>
        </p:spPr>
      </p:pic>
    </p:spTree>
    <p:extLst>
      <p:ext uri="{BB962C8B-B14F-4D97-AF65-F5344CB8AC3E}">
        <p14:creationId xmlns:p14="http://schemas.microsoft.com/office/powerpoint/2010/main" val="188559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E4EE-4D15-B44D-ABFD-BB0D1B0C2E6F}"/>
              </a:ext>
            </a:extLst>
          </p:cNvPr>
          <p:cNvSpPr>
            <a:spLocks noGrp="1"/>
          </p:cNvSpPr>
          <p:nvPr>
            <p:ph type="title"/>
          </p:nvPr>
        </p:nvSpPr>
        <p:spPr/>
        <p:txBody>
          <a:bodyPr/>
          <a:lstStyle/>
          <a:p>
            <a:r>
              <a:rPr lang="en-US" dirty="0"/>
              <a:t>Sugar and Brain</a:t>
            </a:r>
          </a:p>
        </p:txBody>
      </p:sp>
      <p:sp>
        <p:nvSpPr>
          <p:cNvPr id="3" name="Content Placeholder 2">
            <a:extLst>
              <a:ext uri="{FF2B5EF4-FFF2-40B4-BE49-F238E27FC236}">
                <a16:creationId xmlns:a16="http://schemas.microsoft.com/office/drawing/2014/main" id="{57615A0B-7B66-3D49-9600-6C0034EE439F}"/>
              </a:ext>
            </a:extLst>
          </p:cNvPr>
          <p:cNvSpPr>
            <a:spLocks noGrp="1"/>
          </p:cNvSpPr>
          <p:nvPr>
            <p:ph idx="1"/>
          </p:nvPr>
        </p:nvSpPr>
        <p:spPr/>
        <p:txBody>
          <a:bodyPr>
            <a:normAutofit lnSpcReduction="10000"/>
          </a:bodyPr>
          <a:lstStyle/>
          <a:p>
            <a:pPr lvl="0"/>
            <a:r>
              <a:rPr lang="en-US" dirty="0"/>
              <a:t>High blood sugar can lead to decreased brain connectivity </a:t>
            </a:r>
          </a:p>
          <a:p>
            <a:pPr lvl="0"/>
            <a:r>
              <a:rPr lang="en-US" dirty="0"/>
              <a:t>A diet high in sugar lowers the production of new brain cells affecting memory and cognition/ learning</a:t>
            </a:r>
          </a:p>
          <a:p>
            <a:pPr lvl="0"/>
            <a:r>
              <a:rPr lang="en-US" dirty="0"/>
              <a:t>High blood sugar has been linked to lower scores on cognitive tests and dementia</a:t>
            </a:r>
          </a:p>
          <a:p>
            <a:pPr lvl="0"/>
            <a:r>
              <a:rPr lang="en-US" dirty="0"/>
              <a:t>A diet high in sugar has been linked to inflammation and problems with memory</a:t>
            </a:r>
          </a:p>
          <a:p>
            <a:pPr lvl="0"/>
            <a:r>
              <a:rPr lang="en-US" dirty="0"/>
              <a:t>In the long term, high blood sugar and diets high in sugar cause brain shrinkage, and decrease blood flow to the brain, leading to diseases of the brain such as dementia/Alzheimer’s</a:t>
            </a:r>
          </a:p>
        </p:txBody>
      </p:sp>
      <p:pic>
        <p:nvPicPr>
          <p:cNvPr id="5" name="Picture 4">
            <a:extLst>
              <a:ext uri="{FF2B5EF4-FFF2-40B4-BE49-F238E27FC236}">
                <a16:creationId xmlns:a16="http://schemas.microsoft.com/office/drawing/2014/main" id="{30C3DCED-8829-B34B-855E-56765DA8E240}"/>
              </a:ext>
            </a:extLst>
          </p:cNvPr>
          <p:cNvPicPr>
            <a:picLocks noChangeAspect="1"/>
          </p:cNvPicPr>
          <p:nvPr/>
        </p:nvPicPr>
        <p:blipFill>
          <a:blip r:embed="rId3"/>
          <a:stretch>
            <a:fillRect/>
          </a:stretch>
        </p:blipFill>
        <p:spPr>
          <a:xfrm>
            <a:off x="7347857" y="282912"/>
            <a:ext cx="2610757" cy="1390143"/>
          </a:xfrm>
          <a:prstGeom prst="rect">
            <a:avLst/>
          </a:prstGeom>
        </p:spPr>
      </p:pic>
    </p:spTree>
    <p:extLst>
      <p:ext uri="{BB962C8B-B14F-4D97-AF65-F5344CB8AC3E}">
        <p14:creationId xmlns:p14="http://schemas.microsoft.com/office/powerpoint/2010/main" val="1523790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9F6C-7AD6-BB43-894D-1976860EC4B2}"/>
              </a:ext>
            </a:extLst>
          </p:cNvPr>
          <p:cNvSpPr>
            <a:spLocks noGrp="1"/>
          </p:cNvSpPr>
          <p:nvPr>
            <p:ph type="title"/>
          </p:nvPr>
        </p:nvSpPr>
        <p:spPr/>
        <p:txBody>
          <a:bodyPr/>
          <a:lstStyle/>
          <a:p>
            <a:r>
              <a:rPr lang="en-US" dirty="0"/>
              <a:t>Sugar and mood</a:t>
            </a:r>
          </a:p>
        </p:txBody>
      </p:sp>
      <p:sp>
        <p:nvSpPr>
          <p:cNvPr id="3" name="Content Placeholder 2">
            <a:extLst>
              <a:ext uri="{FF2B5EF4-FFF2-40B4-BE49-F238E27FC236}">
                <a16:creationId xmlns:a16="http://schemas.microsoft.com/office/drawing/2014/main" id="{43D39220-289B-9642-8FA4-D63A96DCF6E9}"/>
              </a:ext>
            </a:extLst>
          </p:cNvPr>
          <p:cNvSpPr>
            <a:spLocks noGrp="1"/>
          </p:cNvSpPr>
          <p:nvPr>
            <p:ph idx="1"/>
          </p:nvPr>
        </p:nvSpPr>
        <p:spPr/>
        <p:txBody>
          <a:bodyPr/>
          <a:lstStyle/>
          <a:p>
            <a:r>
              <a:rPr lang="en-US" dirty="0"/>
              <a:t>A diet high in sugar has been linked to depression and anxiety</a:t>
            </a:r>
          </a:p>
          <a:p>
            <a:r>
              <a:rPr lang="en-US" dirty="0"/>
              <a:t>Eating sugary foods can cause sudden spikes and drops in blood sugar levels  and these sudden changes make us more irritable, anxious, and depressed. </a:t>
            </a:r>
          </a:p>
          <a:p>
            <a:r>
              <a:rPr lang="en-US" dirty="0"/>
              <a:t>Eating sugary foods leads to cravings and hunger</a:t>
            </a:r>
          </a:p>
          <a:p>
            <a:endParaRPr lang="en-US" dirty="0"/>
          </a:p>
          <a:p>
            <a:endParaRPr lang="en-US" dirty="0"/>
          </a:p>
        </p:txBody>
      </p:sp>
    </p:spTree>
    <p:extLst>
      <p:ext uri="{BB962C8B-B14F-4D97-AF65-F5344CB8AC3E}">
        <p14:creationId xmlns:p14="http://schemas.microsoft.com/office/powerpoint/2010/main" val="1808292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3DE1-8624-BE4E-BD17-BCEEDB997FD2}"/>
              </a:ext>
            </a:extLst>
          </p:cNvPr>
          <p:cNvSpPr>
            <a:spLocks noGrp="1"/>
          </p:cNvSpPr>
          <p:nvPr>
            <p:ph type="title"/>
          </p:nvPr>
        </p:nvSpPr>
        <p:spPr/>
        <p:txBody>
          <a:bodyPr/>
          <a:lstStyle/>
          <a:p>
            <a:r>
              <a:rPr lang="en-US" dirty="0"/>
              <a:t>Sugar and body</a:t>
            </a:r>
          </a:p>
        </p:txBody>
      </p:sp>
      <p:sp>
        <p:nvSpPr>
          <p:cNvPr id="3" name="Content Placeholder 2">
            <a:extLst>
              <a:ext uri="{FF2B5EF4-FFF2-40B4-BE49-F238E27FC236}">
                <a16:creationId xmlns:a16="http://schemas.microsoft.com/office/drawing/2014/main" id="{D1438B30-3714-444A-859A-87F18477032D}"/>
              </a:ext>
            </a:extLst>
          </p:cNvPr>
          <p:cNvSpPr>
            <a:spLocks noGrp="1"/>
          </p:cNvSpPr>
          <p:nvPr>
            <p:ph idx="1"/>
          </p:nvPr>
        </p:nvSpPr>
        <p:spPr/>
        <p:txBody>
          <a:bodyPr/>
          <a:lstStyle/>
          <a:p>
            <a:r>
              <a:rPr lang="en-US" dirty="0"/>
              <a:t>A diet high in sugar (especially sugar-sweetened drinks) leads to </a:t>
            </a:r>
          </a:p>
          <a:p>
            <a:pPr lvl="1"/>
            <a:r>
              <a:rPr lang="en-US" dirty="0"/>
              <a:t>Tooth decay</a:t>
            </a:r>
          </a:p>
          <a:p>
            <a:pPr lvl="1"/>
            <a:r>
              <a:rPr lang="en-US" dirty="0"/>
              <a:t>Acne</a:t>
            </a:r>
          </a:p>
          <a:p>
            <a:pPr lvl="1"/>
            <a:r>
              <a:rPr lang="en-US" dirty="0"/>
              <a:t>Obesity  </a:t>
            </a:r>
          </a:p>
          <a:p>
            <a:pPr lvl="1"/>
            <a:r>
              <a:rPr lang="en-US" dirty="0"/>
              <a:t>Diabetes (type 2 or “adult-onset”)</a:t>
            </a:r>
          </a:p>
          <a:p>
            <a:pPr lvl="1"/>
            <a:r>
              <a:rPr lang="en-US" dirty="0"/>
              <a:t>Risk of dying of heart disease</a:t>
            </a:r>
          </a:p>
        </p:txBody>
      </p:sp>
    </p:spTree>
    <p:extLst>
      <p:ext uri="{BB962C8B-B14F-4D97-AF65-F5344CB8AC3E}">
        <p14:creationId xmlns:p14="http://schemas.microsoft.com/office/powerpoint/2010/main" val="38932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569D-8CB8-A54C-A444-BA7B26CFB86A}"/>
              </a:ext>
            </a:extLst>
          </p:cNvPr>
          <p:cNvSpPr>
            <a:spLocks noGrp="1"/>
          </p:cNvSpPr>
          <p:nvPr>
            <p:ph type="title"/>
          </p:nvPr>
        </p:nvSpPr>
        <p:spPr/>
        <p:txBody>
          <a:bodyPr/>
          <a:lstStyle/>
          <a:p>
            <a:r>
              <a:rPr lang="en-US" dirty="0"/>
              <a:t>Diet high in Sugar-how it is toxic</a:t>
            </a:r>
          </a:p>
        </p:txBody>
      </p:sp>
      <p:sp>
        <p:nvSpPr>
          <p:cNvPr id="3" name="Content Placeholder 2">
            <a:extLst>
              <a:ext uri="{FF2B5EF4-FFF2-40B4-BE49-F238E27FC236}">
                <a16:creationId xmlns:a16="http://schemas.microsoft.com/office/drawing/2014/main" id="{8106758A-BB94-4A4D-972B-85CC146FECB6}"/>
              </a:ext>
            </a:extLst>
          </p:cNvPr>
          <p:cNvSpPr>
            <a:spLocks noGrp="1"/>
          </p:cNvSpPr>
          <p:nvPr>
            <p:ph idx="1"/>
          </p:nvPr>
        </p:nvSpPr>
        <p:spPr/>
        <p:txBody>
          <a:bodyPr/>
          <a:lstStyle/>
          <a:p>
            <a:pPr lvl="0"/>
            <a:r>
              <a:rPr lang="en-US" dirty="0"/>
              <a:t>High levels of blood sugar triggers our body to make “glycation molecules” (toxic blood chemicals) which are inflammatory (think “sticky”) to small blood vessels, the brain and nerves, and the heart, even the small blood vessels in the brain.</a:t>
            </a:r>
          </a:p>
          <a:p>
            <a:r>
              <a:rPr lang="en-US" dirty="0"/>
              <a:t>Consumption of fructose (the “sugar” in syrups, honey, soft drinks, sweetened fruit yogurt, pies, sauces and dressings and fruits) and sugar (table sugar, processed foods) have been linked to increased inflammation</a:t>
            </a:r>
          </a:p>
          <a:p>
            <a:pPr lvl="0"/>
            <a:r>
              <a:rPr lang="en-US" dirty="0"/>
              <a:t>High blood sugar can lead to low immunity (frequent infections) and fatigue.</a:t>
            </a:r>
          </a:p>
          <a:p>
            <a:endParaRPr lang="en-US" dirty="0"/>
          </a:p>
        </p:txBody>
      </p:sp>
      <p:pic>
        <p:nvPicPr>
          <p:cNvPr id="4" name="Picture 3">
            <a:extLst>
              <a:ext uri="{FF2B5EF4-FFF2-40B4-BE49-F238E27FC236}">
                <a16:creationId xmlns:a16="http://schemas.microsoft.com/office/drawing/2014/main" id="{0EFE06DC-3FBC-4143-9D21-866959E5C858}"/>
              </a:ext>
            </a:extLst>
          </p:cNvPr>
          <p:cNvPicPr>
            <a:picLocks noChangeAspect="1"/>
          </p:cNvPicPr>
          <p:nvPr/>
        </p:nvPicPr>
        <p:blipFill>
          <a:blip r:embed="rId2"/>
          <a:stretch>
            <a:fillRect/>
          </a:stretch>
        </p:blipFill>
        <p:spPr>
          <a:xfrm>
            <a:off x="8933720" y="314662"/>
            <a:ext cx="2667905" cy="1325563"/>
          </a:xfrm>
          <a:prstGeom prst="rect">
            <a:avLst/>
          </a:prstGeom>
        </p:spPr>
      </p:pic>
    </p:spTree>
    <p:extLst>
      <p:ext uri="{BB962C8B-B14F-4D97-AF65-F5344CB8AC3E}">
        <p14:creationId xmlns:p14="http://schemas.microsoft.com/office/powerpoint/2010/main" val="117177112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11999</TotalTime>
  <Words>1675</Words>
  <Application>Microsoft Macintosh PowerPoint</Application>
  <PresentationFormat>Widescreen</PresentationFormat>
  <Paragraphs>125</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Gill Sans MT</vt:lpstr>
      <vt:lpstr>Gallery</vt:lpstr>
      <vt:lpstr>Brain and sugar</vt:lpstr>
      <vt:lpstr>Concepts to explore</vt:lpstr>
      <vt:lpstr>Introduction</vt:lpstr>
      <vt:lpstr>Sweet foods/simple carbohydrates</vt:lpstr>
      <vt:lpstr>Sugar and Cravings/hunger</vt:lpstr>
      <vt:lpstr>Sugar and Brain</vt:lpstr>
      <vt:lpstr>Sugar and mood</vt:lpstr>
      <vt:lpstr>Sugar and body</vt:lpstr>
      <vt:lpstr>Diet high in Sugar-how it is toxic</vt:lpstr>
      <vt:lpstr>Sugar in Numbers</vt:lpstr>
      <vt:lpstr>Reading food labels-if you must (names for added sugar)</vt:lpstr>
      <vt:lpstr>Artificial Sweeteners: A warning</vt:lpstr>
      <vt:lpstr>Sugar and Cravings-Help is on the way</vt:lpstr>
      <vt:lpstr>Brain reprogramming</vt:lpstr>
      <vt:lpstr>Sugar Cravings-Help is on the way (cont.)</vt:lpstr>
      <vt:lpstr>Ketogenic diet</vt:lpstr>
      <vt:lpstr>Summary</vt:lpstr>
      <vt:lpstr>The Problem with Fructose</vt:lpstr>
      <vt:lpstr>Fructose and Fiber in Fruits and vegetables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and sugar</dc:title>
  <dc:creator>Maria Benito</dc:creator>
  <cp:lastModifiedBy>Maria Benito</cp:lastModifiedBy>
  <cp:revision>65</cp:revision>
  <dcterms:created xsi:type="dcterms:W3CDTF">2020-08-30T19:21:03Z</dcterms:created>
  <dcterms:modified xsi:type="dcterms:W3CDTF">2020-09-09T22:06:19Z</dcterms:modified>
</cp:coreProperties>
</file>